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252031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50" y="192"/>
      </p:cViewPr>
      <p:guideLst>
        <p:guide orient="horz" pos="79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29314"/>
            <a:ext cx="7772400" cy="540234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4281785"/>
            <a:ext cx="6400800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297329"/>
            <a:ext cx="2057400" cy="1129007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297329"/>
            <a:ext cx="6019800" cy="1129007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6195360"/>
            <a:ext cx="7772400" cy="50056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0682172"/>
            <a:ext cx="7772400" cy="5513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30873859"/>
            <a:ext cx="4038600" cy="873242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30873859"/>
            <a:ext cx="4038600" cy="873242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09295"/>
            <a:ext cx="8229600" cy="42005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641540"/>
            <a:ext cx="4040188" cy="23511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7992666"/>
            <a:ext cx="4040188" cy="14520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5641540"/>
            <a:ext cx="4041775" cy="23511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7992666"/>
            <a:ext cx="4041775" cy="14520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1003459"/>
            <a:ext cx="3008313" cy="42705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003461"/>
            <a:ext cx="5111750" cy="21510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5273995"/>
            <a:ext cx="3008313" cy="17239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17642205"/>
            <a:ext cx="5486400" cy="2082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2251948"/>
            <a:ext cx="5486400" cy="151218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19724967"/>
            <a:ext cx="5486400" cy="29578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009295"/>
            <a:ext cx="8229600" cy="420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80737"/>
            <a:ext cx="8229600" cy="16632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23359588"/>
            <a:ext cx="2133600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3F56-7681-41C3-8E76-CE7B20406EF7}" type="datetimeFigureOut">
              <a:rPr lang="es-ES" smtClean="0"/>
              <a:t>09/05/2020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23359588"/>
            <a:ext cx="2895600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23359588"/>
            <a:ext cx="2133600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9A20-E57B-4711-99AC-1B15AC3F41E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sd.jpl.nasa.gov/horizons.cgi?find_body=1&amp;body_group=sb&amp;sstr=144908" TargetMode="External"/><Relationship Id="rId7" Type="http://schemas.openxmlformats.org/officeDocument/2006/relationships/hyperlink" Target="http://www.esa.int/" TargetMode="External"/><Relationship Id="rId2" Type="http://schemas.openxmlformats.org/officeDocument/2006/relationships/hyperlink" Target="http://ssd.jpl.nasa.gov/sbdb.cgi?orb=1;sstr=144908;view=Fa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rculoastronomico.cl/espacio/espacio14.html" TargetMode="External"/><Relationship Id="rId5" Type="http://schemas.openxmlformats.org/officeDocument/2006/relationships/hyperlink" Target="http://science.nasa.gov/science-news/science-at-nasa/2014/06may_newshower/" TargetMode="External"/><Relationship Id="rId4" Type="http://schemas.openxmlformats.org/officeDocument/2006/relationships/hyperlink" Target="http://www.circuloastronomico.cl/cielo/nov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499978"/>
            <a:ext cx="7643866" cy="20990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tx2">
                    <a:lumMod val="75000"/>
                  </a:schemeClr>
                </a:solidFill>
              </a:rPr>
              <a:t>EFEMÉRIDES MAYO 2020</a:t>
            </a:r>
          </a:p>
          <a:p>
            <a:endParaRPr lang="es-MX" dirty="0" smtClean="0"/>
          </a:p>
          <a:p>
            <a:r>
              <a:rPr lang="es-MX" sz="2000" b="1" dirty="0" smtClean="0"/>
              <a:t>Comenzamos </a:t>
            </a:r>
            <a:r>
              <a:rPr lang="es-MX" sz="2000" b="1" dirty="0"/>
              <a:t>el mes </a:t>
            </a:r>
            <a:r>
              <a:rPr lang="es-MX" sz="2000" b="1" dirty="0" smtClean="0"/>
              <a:t>viajando bajo </a:t>
            </a:r>
            <a:r>
              <a:rPr lang="es-MX" sz="2000" b="1" dirty="0"/>
              <a:t>Libra, para pasar el 20 a Escorpio</a:t>
            </a:r>
            <a:r>
              <a:rPr lang="es-MX" sz="2000" dirty="0"/>
              <a:t>.</a:t>
            </a:r>
            <a:br>
              <a:rPr lang="es-MX" sz="2000" dirty="0"/>
            </a:br>
            <a:endParaRPr lang="es-MX" sz="2000" dirty="0" smtClean="0"/>
          </a:p>
          <a:p>
            <a:r>
              <a:rPr lang="es-MX" sz="2000" b="1" dirty="0" smtClean="0"/>
              <a:t>5 : </a:t>
            </a:r>
            <a:r>
              <a:rPr lang="fr-FR" sz="2000" dirty="0" err="1" smtClean="0">
                <a:hlinkClick r:id="rId2"/>
              </a:rPr>
              <a:t>Objeto</a:t>
            </a:r>
            <a:r>
              <a:rPr lang="fr-FR" sz="2000" dirty="0" smtClean="0">
                <a:hlinkClick r:id="rId2"/>
              </a:rPr>
              <a:t> </a:t>
            </a:r>
            <a:r>
              <a:rPr lang="fr-FR" sz="2000" dirty="0" err="1" smtClean="0">
                <a:hlinkClick r:id="rId2"/>
              </a:rPr>
              <a:t>Centaur</a:t>
            </a:r>
            <a:r>
              <a:rPr lang="fr-FR" sz="2000" dirty="0" err="1" smtClean="0">
                <a:hlinkClick r:id="rId2"/>
              </a:rPr>
              <a:t>o</a:t>
            </a:r>
            <a:r>
              <a:rPr lang="fr-FR" sz="2000" dirty="0" smtClean="0"/>
              <a:t> </a:t>
            </a:r>
            <a:r>
              <a:rPr lang="fr-FR" sz="2000" dirty="0"/>
              <a:t>144908  </a:t>
            </a:r>
            <a:r>
              <a:rPr lang="fr-FR" sz="2000" dirty="0" smtClean="0"/>
              <a:t>en </a:t>
            </a:r>
            <a:r>
              <a:rPr lang="fr-FR" sz="2000" dirty="0" err="1" smtClean="0">
                <a:hlinkClick r:id="rId3"/>
              </a:rPr>
              <a:t>Oposición</a:t>
            </a:r>
            <a:r>
              <a:rPr lang="fr-FR" sz="2000" dirty="0"/>
              <a:t> (11.096 AU</a:t>
            </a:r>
            <a:r>
              <a:rPr lang="fr-FR" sz="2000" dirty="0" smtClean="0"/>
              <a:t>).</a:t>
            </a:r>
            <a:endParaRPr lang="es-MX" sz="2000" dirty="0"/>
          </a:p>
          <a:p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5 y 6:</a:t>
            </a:r>
            <a:r>
              <a:rPr lang="es-MX" sz="2000" dirty="0"/>
              <a:t> Culmina lluvia de meteoros Eta </a:t>
            </a:r>
            <a:r>
              <a:rPr lang="es-MX" sz="2000" dirty="0" err="1"/>
              <a:t>Aquaridas</a:t>
            </a:r>
            <a:r>
              <a:rPr lang="es-MX" sz="2000" dirty="0"/>
              <a:t> (del 21 Abril al 12 de Mayo), generada por restos dejados a su paso por el Cometa Halley, en sus últimas pasadas cerca del Sol. 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6</a:t>
            </a:r>
            <a:r>
              <a:rPr lang="es-MX" sz="2000" b="1" dirty="0" smtClean="0"/>
              <a:t>:</a:t>
            </a:r>
          </a:p>
          <a:p>
            <a:r>
              <a:rPr lang="es-MX" sz="2000" b="1" dirty="0" smtClean="0"/>
              <a:t>- </a:t>
            </a:r>
            <a:r>
              <a:rPr lang="es-MX" sz="2000" b="1" dirty="0" smtClean="0"/>
              <a:t>Luna Llena.</a:t>
            </a:r>
            <a:r>
              <a:rPr lang="es-MX" sz="2000" dirty="0" smtClean="0"/>
              <a:t> </a:t>
            </a:r>
          </a:p>
          <a:p>
            <a:r>
              <a:rPr lang="es-MX" sz="2000" dirty="0" smtClean="0"/>
              <a:t>- Se </a:t>
            </a:r>
            <a:r>
              <a:rPr lang="es-MX" sz="2000" dirty="0"/>
              <a:t>inicia el </a:t>
            </a:r>
            <a:r>
              <a:rPr lang="es-MX" sz="2000" u="sng" dirty="0">
                <a:hlinkClick r:id="rId4"/>
              </a:rPr>
              <a:t>Invierno Verdadero</a:t>
            </a:r>
            <a:r>
              <a:rPr lang="es-MX" sz="2000" dirty="0"/>
              <a:t>, que durará hasta el 6 de Agosto, aproximadamente</a:t>
            </a:r>
            <a:r>
              <a:rPr lang="es-MX" sz="2000" dirty="0" smtClean="0"/>
              <a:t>.</a:t>
            </a:r>
            <a:endParaRPr lang="es-MX" sz="2000" b="1" dirty="0" smtClean="0"/>
          </a:p>
          <a:p>
            <a:endParaRPr lang="es-MX" sz="2000" dirty="0" smtClean="0"/>
          </a:p>
          <a:p>
            <a:r>
              <a:rPr lang="es-MX" sz="2000" b="1" dirty="0" smtClean="0"/>
              <a:t>11:</a:t>
            </a:r>
            <a:r>
              <a:rPr lang="es-MX" sz="2000" dirty="0"/>
              <a:t> </a:t>
            </a:r>
            <a:r>
              <a:rPr lang="es-MX" sz="2000" dirty="0" smtClean="0"/>
              <a:t>Aniversario (2009) </a:t>
            </a:r>
            <a:r>
              <a:rPr lang="es-MX" sz="2000" dirty="0"/>
              <a:t>lanzamiento Trasbordador Atlantis en la 4a misión de servicio al Telescopio Espacial </a:t>
            </a:r>
            <a:r>
              <a:rPr lang="es-MX" sz="2000" dirty="0" err="1" smtClean="0"/>
              <a:t>Hubble</a:t>
            </a:r>
            <a:r>
              <a:rPr lang="es-MX" sz="2000" dirty="0" smtClean="0"/>
              <a:t>, </a:t>
            </a:r>
            <a:r>
              <a:rPr lang="es-ES" sz="2000" dirty="0" smtClean="0"/>
              <a:t>STS-125</a:t>
            </a:r>
            <a:r>
              <a:rPr lang="es-MX" sz="2000" dirty="0" smtClean="0"/>
              <a:t>.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12</a:t>
            </a:r>
            <a:r>
              <a:rPr lang="es-MX" sz="2000" dirty="0"/>
              <a:t>: </a:t>
            </a:r>
            <a:r>
              <a:rPr lang="es-MX" sz="2000" dirty="0" smtClean="0"/>
              <a:t>Luna </a:t>
            </a:r>
            <a:r>
              <a:rPr lang="es-MX" sz="2000" dirty="0"/>
              <a:t>menguante en conjunción con Júpiter y Saturno en Sagitario. Se verá pasada la medianoche en el cielo del Este.*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14: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- El Sol pasa a la constelación de Tauro.</a:t>
            </a:r>
            <a:br>
              <a:rPr lang="es-MX" sz="2000" dirty="0"/>
            </a:br>
            <a:r>
              <a:rPr lang="es-MX" sz="2000" dirty="0"/>
              <a:t>- </a:t>
            </a:r>
            <a:r>
              <a:rPr lang="es-MX" sz="2000" b="1" dirty="0"/>
              <a:t>La Luna </a:t>
            </a:r>
            <a:r>
              <a:rPr lang="es-MX" sz="2000" dirty="0" smtClean="0"/>
              <a:t>en Cuarto Menguante </a:t>
            </a:r>
            <a:r>
              <a:rPr lang="es-MX" sz="2000" dirty="0"/>
              <a:t>se suma a la hilera de planetas: Júpiter, Saturno y Marte, en Sagitario y Capricornio. Se verá pasada la medianoche en el cielo del Este.*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15:</a:t>
            </a:r>
            <a:r>
              <a:rPr lang="es-MX" sz="2000" dirty="0"/>
              <a:t> La Luna menguante en conjunción con Marte en Capricornio. Se verá pasada la medianoche en el cielo del Este.*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18:</a:t>
            </a:r>
            <a:r>
              <a:rPr lang="es-MX" sz="2000" dirty="0"/>
              <a:t> Aniversario (1969), del lanzamiento de la </a:t>
            </a:r>
            <a:r>
              <a:rPr lang="es-MX" sz="2000" b="1" dirty="0"/>
              <a:t>Apolo 10 </a:t>
            </a:r>
            <a:r>
              <a:rPr lang="es-MX" sz="2000" dirty="0"/>
              <a:t>a la Luna, esta misión hizo la prueba final para que la Apolo 11 de </a:t>
            </a:r>
            <a:r>
              <a:rPr lang="es-MX" sz="2000" dirty="0" err="1"/>
              <a:t>Neil</a:t>
            </a:r>
            <a:r>
              <a:rPr lang="es-MX" sz="2000" dirty="0"/>
              <a:t> Armstrong pudiera finalmente descender hasta la superficie lunar. Sus tripulantes fueron: </a:t>
            </a:r>
            <a:r>
              <a:rPr lang="es-MX" sz="2000" dirty="0" err="1"/>
              <a:t>Cdte</a:t>
            </a:r>
            <a:r>
              <a:rPr lang="es-MX" sz="2000" dirty="0"/>
              <a:t>. Thomas P. </a:t>
            </a:r>
            <a:r>
              <a:rPr lang="es-MX" sz="2000" dirty="0" err="1"/>
              <a:t>Stafford</a:t>
            </a:r>
            <a:r>
              <a:rPr lang="es-MX" sz="2000" dirty="0"/>
              <a:t>, Piloto M. Comando John W. Young y el piloto del Módulo Lunar Eugene A. </a:t>
            </a:r>
            <a:r>
              <a:rPr lang="es-MX" sz="2000" dirty="0" err="1"/>
              <a:t>Cernan</a:t>
            </a:r>
            <a:r>
              <a:rPr lang="es-MX" sz="2000" dirty="0"/>
              <a:t>. En su módulo lunar "</a:t>
            </a:r>
            <a:r>
              <a:rPr lang="es-MX" sz="2000" dirty="0" err="1"/>
              <a:t>Snoopy</a:t>
            </a:r>
            <a:r>
              <a:rPr lang="es-MX" sz="2000" dirty="0"/>
              <a:t>" bajaron hasta 13,5 km de la superficie lunar. De acuerdo al 2001 </a:t>
            </a:r>
            <a:r>
              <a:rPr lang="es-MX" sz="2000" dirty="0" err="1"/>
              <a:t>Guinness</a:t>
            </a:r>
            <a:r>
              <a:rPr lang="es-MX" sz="2000" dirty="0"/>
              <a:t> </a:t>
            </a:r>
            <a:r>
              <a:rPr lang="es-MX" sz="2000" dirty="0" err="1"/>
              <a:t>World</a:t>
            </a:r>
            <a:r>
              <a:rPr lang="es-MX" sz="2000" dirty="0"/>
              <a:t> Records la Apolo 10 tiene el récord de la mayor velocidad alcanzada por un vehículo tripulado: 39.897 km/h (11,08 km/s o 24,791 mph), conseguido durante el regreso a la Tierra, el 26 de Mayo, 1969</a:t>
            </a:r>
            <a:r>
              <a:rPr lang="es-MX" sz="2000" dirty="0" smtClean="0"/>
              <a:t>.</a:t>
            </a:r>
          </a:p>
          <a:p>
            <a:endParaRPr lang="es-MX" sz="2000" dirty="0"/>
          </a:p>
          <a:p>
            <a:r>
              <a:rPr lang="es-MX" sz="2000" b="1" dirty="0" smtClean="0"/>
              <a:t>22:  Luna Nueva. 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24: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- Posible nueva lluvia de meteoros, restos del cometa periódico 209P/LINEAR. Su radiante estará en la norteña constelación de </a:t>
            </a:r>
            <a:r>
              <a:rPr lang="es-MX" sz="2000" dirty="0" err="1"/>
              <a:t>Camelopardalis</a:t>
            </a:r>
            <a:r>
              <a:rPr lang="es-MX" sz="2000" dirty="0"/>
              <a:t>. Mejor hora de observación, entre las 02:00 y las 06:00 AM. </a:t>
            </a:r>
            <a:r>
              <a:rPr lang="es-MX" sz="2000" dirty="0">
                <a:hlinkClick r:id="rId5"/>
              </a:rPr>
              <a:t>Sepa más con </a:t>
            </a:r>
            <a:r>
              <a:rPr lang="es-MX" sz="2000" dirty="0" err="1">
                <a:hlinkClick r:id="rId5"/>
              </a:rPr>
              <a:t>Science@NASA</a:t>
            </a:r>
            <a:r>
              <a:rPr lang="es-MX" sz="2000" dirty="0" smtClean="0">
                <a:hlinkClick r:id="rId5"/>
              </a:rPr>
              <a:t>.</a:t>
            </a:r>
            <a:endParaRPr lang="es-MX" sz="2000" dirty="0" smtClean="0"/>
          </a:p>
          <a:p>
            <a:r>
              <a:rPr lang="es-MX" sz="2000" dirty="0" smtClean="0"/>
              <a:t> </a:t>
            </a:r>
            <a:r>
              <a:rPr lang="es-MX" sz="2000" dirty="0" smtClean="0"/>
              <a:t>- Conjunción de la Luna Creciente con Venus y Mercurio en Tauro. Visible sobre el horizonte del </a:t>
            </a:r>
            <a:r>
              <a:rPr lang="es-MX" sz="2000" dirty="0" err="1" smtClean="0"/>
              <a:t>Nor</a:t>
            </a:r>
            <a:r>
              <a:rPr lang="es-MX" sz="2000" dirty="0" smtClean="0"/>
              <a:t>-Oeste al atardecer.**</a:t>
            </a:r>
            <a:endParaRPr lang="es-MX" sz="2000" dirty="0" smtClean="0"/>
          </a:p>
          <a:p>
            <a:r>
              <a:rPr lang="es-MX" sz="2000" dirty="0" smtClean="0"/>
              <a:t>- Aniversario </a:t>
            </a:r>
            <a:r>
              <a:rPr lang="es-MX" sz="2000" dirty="0"/>
              <a:t>(2012) del lanzamiento de la </a:t>
            </a:r>
            <a:r>
              <a:rPr lang="es-MX" sz="2000" dirty="0">
                <a:hlinkClick r:id="rId6"/>
              </a:rPr>
              <a:t>cápsula </a:t>
            </a:r>
            <a:r>
              <a:rPr lang="es-MX" sz="2000" dirty="0" err="1">
                <a:hlinkClick r:id="rId6"/>
              </a:rPr>
              <a:t>Dragon</a:t>
            </a:r>
            <a:r>
              <a:rPr lang="es-MX" sz="2000" dirty="0">
                <a:hlinkClick r:id="rId6"/>
              </a:rPr>
              <a:t> de la empresa </a:t>
            </a:r>
            <a:r>
              <a:rPr lang="es-MX" sz="2000" dirty="0" err="1">
                <a:hlinkClick r:id="rId6"/>
              </a:rPr>
              <a:t>SpaceX</a:t>
            </a:r>
            <a:r>
              <a:rPr lang="es-MX" sz="2000" dirty="0"/>
              <a:t>, la primera nave espacial de carga privada en alcanzar la órbita y acoplarse a la Estación Espacial Internacional.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25:</a:t>
            </a:r>
            <a:r>
              <a:rPr lang="es-MX" sz="2000" dirty="0"/>
              <a:t> Aniversario (1961), del discurso del Pdte. John F. Kennedy sobre la decisión de Ir a la Luna.</a:t>
            </a:r>
            <a:br>
              <a:rPr lang="es-MX" sz="2000" dirty="0"/>
            </a:br>
            <a:endParaRPr lang="es-MX" sz="2000" dirty="0" smtClean="0"/>
          </a:p>
          <a:p>
            <a:r>
              <a:rPr lang="es-MX" sz="2000" b="1" dirty="0" smtClean="0"/>
              <a:t>30: Luna en Cuarto Creciente.</a:t>
            </a:r>
            <a:endParaRPr lang="es-MX" sz="2000" dirty="0"/>
          </a:p>
          <a:p>
            <a:r>
              <a:rPr lang="es-MX" sz="2000" dirty="0"/>
              <a:t/>
            </a:r>
            <a:br>
              <a:rPr lang="es-MX" sz="2000" dirty="0"/>
            </a:br>
            <a:r>
              <a:rPr lang="es-MX" sz="2000" b="1" dirty="0"/>
              <a:t>31</a:t>
            </a:r>
            <a:r>
              <a:rPr lang="es-MX" sz="2000" dirty="0"/>
              <a:t>: Aniversario de la </a:t>
            </a:r>
            <a:r>
              <a:rPr lang="es-MX" sz="2000" dirty="0">
                <a:hlinkClick r:id="rId7"/>
              </a:rPr>
              <a:t>Agencia Europea del Espacio (ESA).</a:t>
            </a:r>
            <a:endParaRPr lang="es-MX" sz="2000" dirty="0"/>
          </a:p>
          <a:p>
            <a:endParaRPr lang="es-MX" sz="2000" b="1" dirty="0" smtClean="0"/>
          </a:p>
          <a:p>
            <a:r>
              <a:rPr lang="es-MX" sz="2000" b="1" dirty="0" smtClean="0"/>
              <a:t>Tabla de espectacularidad de Círculo Astronómico: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b="1" dirty="0" smtClean="0"/>
              <a:t>*</a:t>
            </a:r>
            <a:r>
              <a:rPr lang="es-MX" sz="2000" dirty="0" smtClean="0"/>
              <a:t> Interesante, haga lo posible por verlo.</a:t>
            </a:r>
            <a:br>
              <a:rPr lang="es-MX" sz="2000" dirty="0" smtClean="0"/>
            </a:br>
            <a:r>
              <a:rPr lang="es-MX" sz="2000" b="1" dirty="0" smtClean="0"/>
              <a:t>**</a:t>
            </a:r>
            <a:r>
              <a:rPr lang="es-MX" sz="2000" dirty="0" smtClean="0"/>
              <a:t> Muy Interesante, no se lo pierda.</a:t>
            </a:r>
            <a:br>
              <a:rPr lang="es-MX" sz="2000" dirty="0" smtClean="0"/>
            </a:br>
            <a:r>
              <a:rPr lang="es-MX" sz="2000" b="1" dirty="0" smtClean="0"/>
              <a:t>***</a:t>
            </a:r>
            <a:r>
              <a:rPr lang="es-MX" sz="2000" dirty="0" smtClean="0"/>
              <a:t> Extraordinario, si se lo pierde se arrepentirá por largo tiempo.</a:t>
            </a:r>
            <a:br>
              <a:rPr lang="es-MX" sz="2000" dirty="0" smtClean="0"/>
            </a:br>
            <a:r>
              <a:rPr lang="es-MX" sz="2000" dirty="0" smtClean="0"/>
              <a:t>TU: Tiempo Universal o GMT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17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Jorge-Equipo</dc:creator>
  <cp:lastModifiedBy>Jorge-Equipo</cp:lastModifiedBy>
  <cp:revision>11</cp:revision>
  <dcterms:created xsi:type="dcterms:W3CDTF">2020-05-09T17:33:38Z</dcterms:created>
  <dcterms:modified xsi:type="dcterms:W3CDTF">2020-05-09T21:52:25Z</dcterms:modified>
</cp:coreProperties>
</file>